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60" r:id="rId4"/>
    <p:sldId id="261" r:id="rId5"/>
    <p:sldId id="280" r:id="rId6"/>
    <p:sldId id="262" r:id="rId7"/>
    <p:sldId id="279" r:id="rId8"/>
    <p:sldId id="281" r:id="rId9"/>
    <p:sldId id="282" r:id="rId10"/>
    <p:sldId id="283" r:id="rId11"/>
    <p:sldId id="263" r:id="rId12"/>
    <p:sldId id="264" r:id="rId13"/>
    <p:sldId id="265" r:id="rId14"/>
    <p:sldId id="267" r:id="rId15"/>
    <p:sldId id="284" r:id="rId16"/>
    <p:sldId id="266" r:id="rId17"/>
    <p:sldId id="268" r:id="rId18"/>
    <p:sldId id="269" r:id="rId19"/>
    <p:sldId id="285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tbeng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D5F4"/>
    <a:srgbClr val="FE6B00"/>
    <a:srgbClr val="FF9239"/>
    <a:srgbClr val="FFAA65"/>
    <a:srgbClr val="32B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7.jpeg"/><Relationship Id="rId7" Type="http://schemas.openxmlformats.org/officeDocument/2006/relationships/image" Target="../media/image47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46.jpeg"/><Relationship Id="rId4" Type="http://schemas.openxmlformats.org/officeDocument/2006/relationships/image" Target="../media/image16.jpeg"/><Relationship Id="rId9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file:///C:\Users\sttbeng\AppData\Local\Temp\wps\INetCache\b2d998e13881b3f73217c84104477d6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2350" y="396240"/>
            <a:ext cx="7607300" cy="5904865"/>
          </a:xfrm>
        </p:spPr>
        <p:txBody>
          <a:bodyPr>
            <a:normAutofit/>
          </a:bodyPr>
          <a:lstStyle/>
          <a:p>
            <a:pPr algn="ctr"/>
            <a:r>
              <a:rPr lang="en-US" altLang="th-TH" sz="6000" b="1"/>
              <a:t>INTRODUCE TO</a:t>
            </a:r>
            <a:br>
              <a:rPr lang="th-TH" sz="6000" b="1"/>
            </a:br>
            <a:r>
              <a:rPr lang="en-US" sz="7200" b="1"/>
              <a:t>COMPUTER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ransistor BC547">
            <a:extLst>
              <a:ext uri="{FF2B5EF4-FFF2-40B4-BE49-F238E27FC236}">
                <a16:creationId xmlns:a16="http://schemas.microsoft.com/office/drawing/2014/main" id="{3EEBE72D-01B6-4D1C-A291-5C995F08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78" y="1164388"/>
            <a:ext cx="1575217" cy="15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F7CB9-BF27-4D8F-9CBE-FE5B67CCD4F1}"/>
              </a:ext>
            </a:extLst>
          </p:cNvPr>
          <p:cNvSpPr txBox="1"/>
          <p:nvPr/>
        </p:nvSpPr>
        <p:spPr>
          <a:xfrm>
            <a:off x="5170438" y="2984356"/>
            <a:ext cx="11240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ทรานซิสเตอร์ </a:t>
            </a:r>
          </a:p>
          <a:p>
            <a:r>
              <a:rPr lang="en-US" dirty="0"/>
              <a:t>Transistor</a:t>
            </a:r>
          </a:p>
        </p:txBody>
      </p:sp>
      <p:pic>
        <p:nvPicPr>
          <p:cNvPr id="6148" name="Picture 4" descr="First Generation of Computer: Vacuum Tubes - javatpoint">
            <a:extLst>
              <a:ext uri="{FF2B5EF4-FFF2-40B4-BE49-F238E27FC236}">
                <a16:creationId xmlns:a16="http://schemas.microsoft.com/office/drawing/2014/main" id="{24D7F0E4-A817-4282-B663-BFA6F3BBE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90" y="528658"/>
            <a:ext cx="2803236" cy="18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3BF764-4B7E-48F1-B770-8B26543C858C}"/>
              </a:ext>
            </a:extLst>
          </p:cNvPr>
          <p:cNvSpPr txBox="1"/>
          <p:nvPr/>
        </p:nvSpPr>
        <p:spPr>
          <a:xfrm>
            <a:off x="1914235" y="2554939"/>
            <a:ext cx="1459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หลอดสุญญากาศ </a:t>
            </a:r>
            <a:endParaRPr lang="en-US" dirty="0"/>
          </a:p>
        </p:txBody>
      </p:sp>
      <p:pic>
        <p:nvPicPr>
          <p:cNvPr id="6150" name="Picture 6" descr="Intel 4004 - Wikipedia">
            <a:extLst>
              <a:ext uri="{FF2B5EF4-FFF2-40B4-BE49-F238E27FC236}">
                <a16:creationId xmlns:a16="http://schemas.microsoft.com/office/drawing/2014/main" id="{18858F5B-C202-4F06-9C44-4C7E33FA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03" y="405380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Серия 1858/T34 T34ВМ1 ОП &quot;Ангстрем&quot; (Au) T34ВМ1 ОП &quot;Ангстрем&quot; (Ni) Т34ВМ1  ОП &quot;Ангстрем&quot; 80А-CPU MME (Au) 80А-CPU MME &quot;Физика&quot; КМ1858ВМ1 &quot;ВЗПП&quot; (Ni)  КР1858ВМ1 ОП &quot;Ангстрем&quot; КР1858ВМ1 &quot;ВЗПП&quot; КР1858ВМ1 &quot;ВЗПП ...">
            <a:extLst>
              <a:ext uri="{FF2B5EF4-FFF2-40B4-BE49-F238E27FC236}">
                <a16:creationId xmlns:a16="http://schemas.microsoft.com/office/drawing/2014/main" id="{7DF4C792-F0EC-4740-A018-26F8D124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77" y="688981"/>
            <a:ext cx="3057356" cy="229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858BA2-2B84-496C-B2B8-02653008A2B7}"/>
              </a:ext>
            </a:extLst>
          </p:cNvPr>
          <p:cNvSpPr txBox="1"/>
          <p:nvPr/>
        </p:nvSpPr>
        <p:spPr>
          <a:xfrm>
            <a:off x="8737600" y="3149600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427837-984D-4B74-BF55-63A2345FCA1D}"/>
              </a:ext>
            </a:extLst>
          </p:cNvPr>
          <p:cNvSpPr txBox="1"/>
          <p:nvPr/>
        </p:nvSpPr>
        <p:spPr>
          <a:xfrm>
            <a:off x="2545049" y="6006176"/>
            <a:ext cx="234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 4004 (Microprocessor)</a:t>
            </a:r>
          </a:p>
        </p:txBody>
      </p:sp>
      <p:pic>
        <p:nvPicPr>
          <p:cNvPr id="6156" name="Picture 12" descr="The man who invented the microprocessor - BBC News">
            <a:extLst>
              <a:ext uri="{FF2B5EF4-FFF2-40B4-BE49-F238E27FC236}">
                <a16:creationId xmlns:a16="http://schemas.microsoft.com/office/drawing/2014/main" id="{ECE1FBC7-52DB-4794-B10A-8C645C0A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42" y="4133112"/>
            <a:ext cx="4331855" cy="243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My first transistors - Guitar Poppa">
            <a:extLst>
              <a:ext uri="{FF2B5EF4-FFF2-40B4-BE49-F238E27FC236}">
                <a16:creationId xmlns:a16="http://schemas.microsoft.com/office/drawing/2014/main" id="{966A26B2-225E-4C5A-8694-ED3CA00EB6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97"/>
          <a:stretch/>
        </p:blipFill>
        <p:spPr bwMode="auto">
          <a:xfrm>
            <a:off x="4567343" y="1301296"/>
            <a:ext cx="1327736" cy="13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4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>
            <a:fillRect/>
          </a:stretch>
        </p:blipFill>
        <p:spPr>
          <a:xfrm>
            <a:off x="892175" y="692150"/>
            <a:ext cx="5203825" cy="3730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7"/>
          <p:cNvSpPr txBox="1"/>
          <p:nvPr/>
        </p:nvSpPr>
        <p:spPr>
          <a:xfrm>
            <a:off x="892175" y="5049520"/>
            <a:ext cx="8450580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th-TH" b="1">
                <a:sym typeface="+mn-ea"/>
              </a:rPr>
              <a:t>จอห์น วอน นอยแมน </a:t>
            </a:r>
            <a:r>
              <a:rPr lang="en-US" altLang="th-TH" b="1"/>
              <a:t>(Dr.John von Neumann)</a:t>
            </a:r>
          </a:p>
          <a:p>
            <a:endParaRPr lang="en-US" altLang="th-TH" b="1"/>
          </a:p>
          <a:p>
            <a:r>
              <a:rPr lang="en-US" altLang="th-TH" sz="1600"/>
              <a:t>นอยแมนเป็นคนคิดสถาปัตยกรรมแบบ วอน นอยแมน </a:t>
            </a:r>
          </a:p>
          <a:p>
            <a:r>
              <a:rPr lang="th-TH" altLang="en-US" sz="1600"/>
              <a:t>แนวคิด</a:t>
            </a:r>
            <a:r>
              <a:rPr lang="th-TH" altLang="en-US" sz="1600">
                <a:sym typeface="+mn-ea"/>
              </a:rPr>
              <a:t>ของ</a:t>
            </a:r>
            <a:r>
              <a:rPr lang="th-TH" altLang="en-US" sz="1600"/>
              <a:t>เขาเป็นต้นแบบของเครื่อง</a:t>
            </a:r>
            <a:r>
              <a:rPr lang="en-US" altLang="th-TH" sz="1600"/>
              <a:t>คอมพิวเตอร์</a:t>
            </a:r>
            <a:r>
              <a:rPr lang="th-TH" altLang="th-TH" sz="1600"/>
              <a:t>แทบจะ</a:t>
            </a:r>
            <a:r>
              <a:rPr lang="en-US" altLang="th-TH" sz="1600"/>
              <a:t>ทั้งหมดใน</a:t>
            </a:r>
            <a:r>
              <a:rPr lang="th-TH" altLang="en-US" sz="1600"/>
              <a:t>ปัจจุบัน</a:t>
            </a:r>
            <a:r>
              <a:rPr lang="en-US" altLang="th-TH" sz="1600"/>
              <a:t> </a:t>
            </a:r>
          </a:p>
        </p:txBody>
      </p:sp>
      <p:pic>
        <p:nvPicPr>
          <p:cNvPr id="249" name="Content Placeholder 248"/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71360" y="692150"/>
            <a:ext cx="4180205" cy="3630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1487805" y="5346065"/>
            <a:ext cx="867854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altLang="en-US" sz="1600">
                <a:sym typeface="+mn-ea"/>
              </a:rPr>
              <a:t>ปี </a:t>
            </a:r>
            <a:r>
              <a:rPr lang="en-US" altLang="th-TH" sz="1600">
                <a:sym typeface="+mn-ea"/>
              </a:rPr>
              <a:t>ค.ศ. 1962</a:t>
            </a:r>
          </a:p>
          <a:p>
            <a:r>
              <a:rPr lang="en-US" altLang="th-TH" sz="1600" b="1">
                <a:sym typeface="+mn-ea"/>
              </a:rPr>
              <a:t>สตีฟ รัสเซลล์ (Stephen Russell) </a:t>
            </a:r>
            <a:r>
              <a:rPr lang="en-US" altLang="th-TH" sz="1600">
                <a:sym typeface="+mn-ea"/>
              </a:rPr>
              <a:t>และ </a:t>
            </a:r>
            <a:r>
              <a:rPr lang="en-US" altLang="th-TH" sz="1600" b="1">
                <a:sym typeface="+mn-ea"/>
              </a:rPr>
              <a:t>MIT </a:t>
            </a:r>
            <a:r>
              <a:rPr lang="en-US" altLang="th-TH" sz="1600">
                <a:sym typeface="+mn-ea"/>
              </a:rPr>
              <a:t>ได้พัฒนาเกมคอมพิวเตอร์เป็นค</a:t>
            </a:r>
            <a:r>
              <a:rPr lang="th-TH" altLang="en-US" sz="1600">
                <a:sym typeface="+mn-ea"/>
              </a:rPr>
              <a:t>รั้งแ</a:t>
            </a:r>
            <a:r>
              <a:rPr lang="en-US" altLang="th-TH" sz="1600">
                <a:sym typeface="+mn-ea"/>
              </a:rPr>
              <a:t>รกของโลกชื่อว่า "Spacewar</a:t>
            </a:r>
            <a:endParaRPr lang="en-US" altLang="th-TH" sz="1600"/>
          </a:p>
        </p:txBody>
      </p:sp>
      <p:pic>
        <p:nvPicPr>
          <p:cNvPr id="140" name="Picture 139"/>
          <p:cNvPicPr/>
          <p:nvPr/>
        </p:nvPicPr>
        <p:blipFill>
          <a:blip r:embed="rId2"/>
          <a:stretch>
            <a:fillRect/>
          </a:stretch>
        </p:blipFill>
        <p:spPr>
          <a:xfrm>
            <a:off x="1827530" y="1207135"/>
            <a:ext cx="2600960" cy="3266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3" name="Content Placeholder 232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0900" y="931545"/>
            <a:ext cx="5139055" cy="38169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ontent Placeholder 14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b="23056"/>
          <a:stretch>
            <a:fillRect/>
          </a:stretch>
        </p:blipFill>
        <p:spPr>
          <a:xfrm>
            <a:off x="1022465" y="635000"/>
            <a:ext cx="2866044" cy="332030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2091055" y="4429702"/>
            <a:ext cx="8009890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th-TH" b="1" dirty="0"/>
              <a:t>Steve Jobs &amp; Steve </a:t>
            </a:r>
            <a:r>
              <a:rPr lang="en-US" altLang="th-TH" b="1" dirty="0" err="1"/>
              <a:t>Wazniak</a:t>
            </a:r>
            <a:r>
              <a:rPr lang="en-US" altLang="th-TH" b="1" dirty="0"/>
              <a:t> - </a:t>
            </a:r>
            <a:r>
              <a:rPr lang="en-US" altLang="th-TH" b="1" dirty="0" err="1"/>
              <a:t>สตีฟเวน</a:t>
            </a:r>
            <a:r>
              <a:rPr lang="en-US" altLang="th-TH" b="1" dirty="0"/>
              <a:t> </a:t>
            </a:r>
            <a:r>
              <a:rPr lang="en-US" altLang="th-TH" b="1" dirty="0" err="1"/>
              <a:t>จ๊อบส์</a:t>
            </a:r>
            <a:r>
              <a:rPr lang="en-US" altLang="th-TH" b="1" dirty="0"/>
              <a:t> </a:t>
            </a:r>
            <a:r>
              <a:rPr lang="en-US" altLang="th-TH" b="1" dirty="0" err="1"/>
              <a:t>และ</a:t>
            </a:r>
            <a:r>
              <a:rPr lang="en-US" altLang="th-TH" b="1" dirty="0"/>
              <a:t> </a:t>
            </a:r>
            <a:r>
              <a:rPr lang="en-US" altLang="th-TH" b="1" dirty="0" err="1"/>
              <a:t>สตีฟ</a:t>
            </a:r>
            <a:r>
              <a:rPr lang="en-US" altLang="th-TH" b="1" dirty="0"/>
              <a:t> </a:t>
            </a:r>
            <a:r>
              <a:rPr lang="en-US" altLang="th-TH" b="1" dirty="0" err="1"/>
              <a:t>วอซเนียก</a:t>
            </a:r>
            <a:endParaRPr lang="en-US" altLang="th-TH" b="1" dirty="0"/>
          </a:p>
          <a:p>
            <a:endParaRPr lang="en-US" altLang="th-TH" sz="1600" b="1" dirty="0"/>
          </a:p>
          <a:p>
            <a:r>
              <a:rPr lang="en-US" altLang="th-TH" b="1" dirty="0" err="1"/>
              <a:t>สตีฟเวน</a:t>
            </a:r>
            <a:r>
              <a:rPr lang="en-US" altLang="th-TH" b="1" dirty="0"/>
              <a:t> </a:t>
            </a:r>
            <a:r>
              <a:rPr lang="en-US" altLang="th-TH" b="1" dirty="0" err="1"/>
              <a:t>พอล</a:t>
            </a:r>
            <a:r>
              <a:rPr lang="en-US" altLang="th-TH" b="1" dirty="0"/>
              <a:t> </a:t>
            </a:r>
            <a:r>
              <a:rPr lang="en-US" altLang="th-TH" b="1" dirty="0" err="1"/>
              <a:t>จ๊อบส์</a:t>
            </a:r>
            <a:r>
              <a:rPr lang="en-US" altLang="th-TH" b="1" dirty="0"/>
              <a:t> (Steven Paul Jobs)</a:t>
            </a:r>
            <a:r>
              <a:rPr lang="en-US" altLang="th-TH" sz="1600" dirty="0"/>
              <a:t> </a:t>
            </a:r>
            <a:r>
              <a:rPr lang="en-US" altLang="th-TH" sz="1600" dirty="0" err="1"/>
              <a:t>เป็นที่รู้จักในฐานะผู้ร่วมก่อตั้ง</a:t>
            </a:r>
            <a:r>
              <a:rPr lang="en-US" altLang="th-TH" sz="1600" dirty="0"/>
              <a:t> (</a:t>
            </a:r>
            <a:r>
              <a:rPr lang="en-US" altLang="th-TH" sz="1600" dirty="0" err="1"/>
              <a:t>ร่วมกับ</a:t>
            </a:r>
            <a:r>
              <a:rPr lang="en-US" altLang="th-TH" sz="1600" dirty="0"/>
              <a:t> Steve Wozniak) </a:t>
            </a:r>
            <a:r>
              <a:rPr lang="en-US" altLang="th-TH" sz="1600" dirty="0" err="1"/>
              <a:t>บริษัทแอปเปิ้ลคอมพิวเตอร์</a:t>
            </a:r>
            <a:r>
              <a:rPr lang="en-US" altLang="th-TH" sz="1600" dirty="0"/>
              <a:t> (Apple Computer)</a:t>
            </a:r>
          </a:p>
          <a:p>
            <a:endParaRPr lang="en-US" altLang="th-TH" sz="1600" dirty="0"/>
          </a:p>
          <a:p>
            <a:r>
              <a:rPr lang="th-TH" altLang="th-TH" sz="1600" dirty="0"/>
              <a:t>เขาเป็นคนแรกที่คิดการ</a:t>
            </a:r>
            <a:r>
              <a:rPr lang="en-US" altLang="th-TH" sz="1600" dirty="0" err="1"/>
              <a:t>สั่งงานคอมพิวเตอร์ผ่านทางภาพ</a:t>
            </a:r>
            <a:r>
              <a:rPr lang="en-US" altLang="th-TH" sz="1600" dirty="0"/>
              <a:t> (graphic user interface)</a:t>
            </a:r>
            <a:r>
              <a:rPr lang="th-TH" altLang="th-TH" sz="1600" dirty="0"/>
              <a:t> </a:t>
            </a:r>
            <a:r>
              <a:rPr lang="en-US" altLang="th-TH" sz="1600" dirty="0" err="1"/>
              <a:t>ด้วยการใช้เมาส</a:t>
            </a:r>
            <a:r>
              <a:rPr lang="th-TH" altLang="th-TH" sz="1600" dirty="0"/>
              <a:t>์ขึ้น </a:t>
            </a:r>
            <a:endParaRPr lang="en-US" altLang="th-TH" sz="1600" dirty="0"/>
          </a:p>
        </p:txBody>
      </p:sp>
      <p:pic>
        <p:nvPicPr>
          <p:cNvPr id="250" name="Picture 24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1" name="Picture 250"/>
          <p:cNvPicPr/>
          <p:nvPr/>
        </p:nvPicPr>
        <p:blipFill>
          <a:blip r:embed="rId3"/>
          <a:stretch>
            <a:fillRect/>
          </a:stretch>
        </p:blipFill>
        <p:spPr>
          <a:xfrm>
            <a:off x="8047088" y="580654"/>
            <a:ext cx="3694198" cy="342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Picture 2" descr="Apple's first computer, a collector's dream, could fetch $500,000 at  auction | Apple | The Guardian">
            <a:extLst>
              <a:ext uri="{FF2B5EF4-FFF2-40B4-BE49-F238E27FC236}">
                <a16:creationId xmlns:a16="http://schemas.microsoft.com/office/drawing/2014/main" id="{43EF1B8E-A428-40FD-8A74-500B051B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580654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ontent Placeholder 14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108883" y="214283"/>
            <a:ext cx="4612733" cy="288295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Picture 157"/>
          <p:cNvPicPr/>
          <p:nvPr/>
        </p:nvPicPr>
        <p:blipFill>
          <a:blip r:embed="rId3"/>
          <a:stretch>
            <a:fillRect/>
          </a:stretch>
        </p:blipFill>
        <p:spPr>
          <a:xfrm>
            <a:off x="7108883" y="3257550"/>
            <a:ext cx="4612732" cy="304898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Picture 158"/>
          <p:cNvPicPr/>
          <p:nvPr/>
        </p:nvPicPr>
        <p:blipFill>
          <a:blip r:embed="rId4"/>
          <a:stretch>
            <a:fillRect/>
          </a:stretch>
        </p:blipFill>
        <p:spPr>
          <a:xfrm>
            <a:off x="828676" y="3257550"/>
            <a:ext cx="4979382" cy="308783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1501314" y="6345382"/>
            <a:ext cx="36372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 sz="1600" dirty="0"/>
              <a:t>Mac OS 8</a:t>
            </a:r>
            <a:r>
              <a:rPr lang="en-US" altLang="th-TH" sz="1600" dirty="0">
                <a:sym typeface="+mn-ea"/>
              </a:rPr>
              <a:t> </a:t>
            </a:r>
            <a:endParaRPr lang="en-US" altLang="th-TH" sz="1600" dirty="0"/>
          </a:p>
        </p:txBody>
      </p:sp>
      <p:sp>
        <p:nvSpPr>
          <p:cNvPr id="13" name="Text Box 12"/>
          <p:cNvSpPr txBox="1"/>
          <p:nvPr/>
        </p:nvSpPr>
        <p:spPr>
          <a:xfrm>
            <a:off x="7541999" y="6306532"/>
            <a:ext cx="3746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 sz="1600" dirty="0">
                <a:sym typeface="+mn-ea"/>
              </a:rPr>
              <a:t>Mac OS 12 </a:t>
            </a:r>
            <a:endParaRPr lang="en-US" altLang="th-TH" sz="1600" dirty="0"/>
          </a:p>
        </p:txBody>
      </p:sp>
      <p:pic>
        <p:nvPicPr>
          <p:cNvPr id="213" name="Picture 212"/>
          <p:cNvPicPr/>
          <p:nvPr/>
        </p:nvPicPr>
        <p:blipFill>
          <a:blip r:embed="rId5"/>
          <a:stretch>
            <a:fillRect/>
          </a:stretch>
        </p:blipFill>
        <p:spPr>
          <a:xfrm>
            <a:off x="828676" y="214283"/>
            <a:ext cx="4979382" cy="27412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riginal Black Great Condition Nokia C2-01 3G Unlocked Camera Mobile Bar  Phone | eBay">
            <a:extLst>
              <a:ext uri="{FF2B5EF4-FFF2-40B4-BE49-F238E27FC236}">
                <a16:creationId xmlns:a16="http://schemas.microsoft.com/office/drawing/2014/main" id="{CEE83D3A-2E8A-4C58-8D3A-A18239808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77" y="1705938"/>
            <a:ext cx="2636713" cy="28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st iphone - Online Discount Shop for Electronics, Apparel, Toys, Books,  Games, Computers, Shoes, Jewelry, Watches, Baby Products, Sports &amp; 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51CFC39E-451D-493D-8895-BF80C1990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06" y="963038"/>
            <a:ext cx="2463080" cy="466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2CCE7-3075-4F9A-90C6-5DDE43D385B0}"/>
              </a:ext>
            </a:extLst>
          </p:cNvPr>
          <p:cNvSpPr txBox="1"/>
          <p:nvPr/>
        </p:nvSpPr>
        <p:spPr>
          <a:xfrm>
            <a:off x="2542227" y="4782730"/>
            <a:ext cx="191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มือถือปุ่มกด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063670-E480-4679-B4EC-1EBA3581E4BE}"/>
              </a:ext>
            </a:extLst>
          </p:cNvPr>
          <p:cNvSpPr txBox="1"/>
          <p:nvPr/>
        </p:nvSpPr>
        <p:spPr>
          <a:xfrm>
            <a:off x="8222486" y="5800069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phone 1</a:t>
            </a:r>
          </a:p>
        </p:txBody>
      </p:sp>
    </p:spTree>
    <p:extLst>
      <p:ext uri="{BB962C8B-B14F-4D97-AF65-F5344CB8AC3E}">
        <p14:creationId xmlns:p14="http://schemas.microsoft.com/office/powerpoint/2010/main" val="231290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>
            <a:fillRect/>
          </a:stretch>
        </p:blipFill>
        <p:spPr>
          <a:xfrm>
            <a:off x="61468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Content Placeholder 14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2050" y="616585"/>
            <a:ext cx="2564130" cy="2094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Content Placeholder 148"/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62050" y="3138170"/>
            <a:ext cx="2680335" cy="2405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964565" y="2711450"/>
            <a:ext cx="2959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 sz="1600" b="1" dirty="0"/>
              <a:t>Apple I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022985" y="5633085"/>
            <a:ext cx="2959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 sz="1600" b="1"/>
              <a:t>Apple II</a:t>
            </a:r>
          </a:p>
        </p:txBody>
      </p:sp>
      <p:pic>
        <p:nvPicPr>
          <p:cNvPr id="172" name="Picture 171"/>
          <p:cNvPicPr/>
          <p:nvPr/>
        </p:nvPicPr>
        <p:blipFill>
          <a:blip r:embed="rId4"/>
          <a:stretch>
            <a:fillRect/>
          </a:stretch>
        </p:blipFill>
        <p:spPr>
          <a:xfrm>
            <a:off x="7246133" y="2293301"/>
            <a:ext cx="4751904" cy="36662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9"/>
          <p:cNvSpPr txBox="1"/>
          <p:nvPr/>
        </p:nvSpPr>
        <p:spPr>
          <a:xfrm>
            <a:off x="8684491" y="6037029"/>
            <a:ext cx="2959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 sz="1600" b="1" dirty="0" err="1"/>
              <a:t>Imac</a:t>
            </a:r>
            <a:endParaRPr lang="en-US" altLang="th-TH" sz="1600" b="1" dirty="0"/>
          </a:p>
        </p:txBody>
      </p:sp>
      <p:pic>
        <p:nvPicPr>
          <p:cNvPr id="212" name="Picture 211"/>
          <p:cNvPicPr/>
          <p:nvPr/>
        </p:nvPicPr>
        <p:blipFill>
          <a:blip r:embed="rId5"/>
          <a:stretch>
            <a:fillRect/>
          </a:stretch>
        </p:blipFill>
        <p:spPr>
          <a:xfrm>
            <a:off x="4267027" y="291580"/>
            <a:ext cx="4926388" cy="366625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 Box 10"/>
          <p:cNvSpPr txBox="1"/>
          <p:nvPr/>
        </p:nvSpPr>
        <p:spPr>
          <a:xfrm>
            <a:off x="5067244" y="3957837"/>
            <a:ext cx="2959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 sz="1600" b="1" dirty="0"/>
              <a:t>Apple Macintosh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914400" y="5394902"/>
            <a:ext cx="7629236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th-TH" b="1" dirty="0"/>
              <a:t>Bill Gates - </a:t>
            </a:r>
            <a:r>
              <a:rPr lang="en-US" altLang="th-TH" b="1" dirty="0" err="1"/>
              <a:t>บิล</a:t>
            </a:r>
            <a:r>
              <a:rPr lang="en-US" altLang="th-TH" b="1" dirty="0"/>
              <a:t> </a:t>
            </a:r>
            <a:r>
              <a:rPr lang="en-US" altLang="th-TH" b="1" dirty="0" err="1"/>
              <a:t>เกตส์</a:t>
            </a:r>
            <a:endParaRPr lang="en-US" altLang="th-TH" b="1" dirty="0"/>
          </a:p>
          <a:p>
            <a:r>
              <a:rPr lang="en-US" altLang="th-TH" sz="1600" dirty="0"/>
              <a:t> เป็นผู้ก่อตั้งบริษัทผลิตซอฟต์แวร์ที่ครองตลาดผู้ใช้มากที่สุดคือบริษัทไมโครซอฟต์  </a:t>
            </a:r>
            <a:r>
              <a:rPr lang="en-US" altLang="th-TH" sz="1600" dirty="0" err="1"/>
              <a:t>และ</a:t>
            </a:r>
            <a:endParaRPr lang="en-US" altLang="th-TH" sz="1600" dirty="0"/>
          </a:p>
          <a:p>
            <a:r>
              <a:rPr lang="en-US" altLang="th-TH" sz="1600" dirty="0"/>
              <a:t> </a:t>
            </a:r>
            <a:r>
              <a:rPr lang="en-US" altLang="th-TH" sz="1600" dirty="0" err="1"/>
              <a:t>เป็นหนึ่งบุคคลที่รวยที่สุดในโลก</a:t>
            </a:r>
            <a:r>
              <a:rPr lang="en-US" altLang="th-TH" sz="1600" dirty="0"/>
              <a:t> </a:t>
            </a:r>
            <a:r>
              <a:rPr lang="en-US" altLang="th-TH" sz="1600" dirty="0" err="1"/>
              <a:t>ปัจจุบันเขาเป็นหัวหน้าบริษัท</a:t>
            </a:r>
            <a:r>
              <a:rPr lang="en-US" altLang="th-TH" sz="1600" dirty="0"/>
              <a:t> </a:t>
            </a:r>
            <a:r>
              <a:rPr lang="en-US" altLang="th-TH" sz="1600" dirty="0" err="1"/>
              <a:t>ซึ่งเขาได้ร่วมกับพอล</a:t>
            </a:r>
            <a:r>
              <a:rPr lang="en-US" altLang="th-TH" sz="1600" dirty="0"/>
              <a:t> </a:t>
            </a:r>
            <a:r>
              <a:rPr lang="en-US" altLang="th-TH" sz="1600" dirty="0" err="1"/>
              <a:t>อัลเลน</a:t>
            </a:r>
            <a:r>
              <a:rPr lang="en-US" altLang="th-TH" sz="1600" dirty="0"/>
              <a:t> (Paul Allen) </a:t>
            </a:r>
            <a:r>
              <a:rPr lang="en-US" altLang="th-TH" sz="1600" dirty="0" err="1"/>
              <a:t>ก่อตั้งบริษัทไมโครซอฟต์</a:t>
            </a:r>
            <a:endParaRPr lang="en-US" altLang="th-TH" sz="1600" dirty="0"/>
          </a:p>
        </p:txBody>
      </p:sp>
      <p:pic>
        <p:nvPicPr>
          <p:cNvPr id="174" name="Picture 173"/>
          <p:cNvPicPr/>
          <p:nvPr/>
        </p:nvPicPr>
        <p:blipFill>
          <a:blip r:embed="rId2"/>
          <a:srcRect l="12776" r="14251"/>
          <a:stretch>
            <a:fillRect/>
          </a:stretch>
        </p:blipFill>
        <p:spPr>
          <a:xfrm>
            <a:off x="7212330" y="2531110"/>
            <a:ext cx="3734435" cy="2907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4" name="Picture 23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" name="Picture 234"/>
          <p:cNvPicPr/>
          <p:nvPr/>
        </p:nvPicPr>
        <p:blipFill>
          <a:blip r:embed="rId3"/>
          <a:stretch>
            <a:fillRect/>
          </a:stretch>
        </p:blipFill>
        <p:spPr>
          <a:xfrm>
            <a:off x="7487920" y="447358"/>
            <a:ext cx="2857500" cy="2828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2" name="Picture 251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>
            <a:fillRect/>
          </a:stretch>
        </p:blipFill>
        <p:spPr>
          <a:xfrm>
            <a:off x="1408430" y="892175"/>
            <a:ext cx="4537710" cy="3971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Content Placeholder 15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2680" y="1847214"/>
            <a:ext cx="4779356" cy="357523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" name="Picture 155"/>
          <p:cNvPicPr/>
          <p:nvPr/>
        </p:nvPicPr>
        <p:blipFill>
          <a:blip r:embed="rId3"/>
          <a:stretch>
            <a:fillRect/>
          </a:stretch>
        </p:blipFill>
        <p:spPr>
          <a:xfrm>
            <a:off x="6641465" y="1847215"/>
            <a:ext cx="4779356" cy="3575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2493645" y="122491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/>
              <a:t>windows 1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8038465" y="1224915"/>
            <a:ext cx="1752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th-TH"/>
              <a:t>windows 11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oneers in Tech: The ENIAC Six — Vendor Alliance">
            <a:extLst>
              <a:ext uri="{FF2B5EF4-FFF2-40B4-BE49-F238E27FC236}">
                <a16:creationId xmlns:a16="http://schemas.microsoft.com/office/drawing/2014/main" id="{CEFCA91F-1685-489A-9EAA-543E80A1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6" y="3276598"/>
            <a:ext cx="3090936" cy="23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rst Generation of Computer: Vacuum Tubes - javatpoint">
            <a:extLst>
              <a:ext uri="{FF2B5EF4-FFF2-40B4-BE49-F238E27FC236}">
                <a16:creationId xmlns:a16="http://schemas.microsoft.com/office/drawing/2014/main" id="{563B3A85-DDA7-40BE-BF79-DC10BF2B1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9" y="866427"/>
            <a:ext cx="2285819" cy="15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ansistor BC547">
            <a:extLst>
              <a:ext uri="{FF2B5EF4-FFF2-40B4-BE49-F238E27FC236}">
                <a16:creationId xmlns:a16="http://schemas.microsoft.com/office/drawing/2014/main" id="{02A0C188-0666-4C13-928C-212B37AA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462" y="831378"/>
            <a:ext cx="1596674" cy="159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RADIC - Wikipedia">
            <a:extLst>
              <a:ext uri="{FF2B5EF4-FFF2-40B4-BE49-F238E27FC236}">
                <a16:creationId xmlns:a16="http://schemas.microsoft.com/office/drawing/2014/main" id="{D9983A7B-ECCF-4305-B136-C74116A27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861" y="2970571"/>
            <a:ext cx="2288431" cy="316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ntel 4004 - Wikipedia">
            <a:extLst>
              <a:ext uri="{FF2B5EF4-FFF2-40B4-BE49-F238E27FC236}">
                <a16:creationId xmlns:a16="http://schemas.microsoft.com/office/drawing/2014/main" id="{F56F4D85-86FB-4C1C-8367-711D20066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94" y="1046437"/>
            <a:ext cx="2294036" cy="152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$200,000 Apple 1 computer thrown in the trash by mysterious Californian  woman - The Verge">
            <a:extLst>
              <a:ext uri="{FF2B5EF4-FFF2-40B4-BE49-F238E27FC236}">
                <a16:creationId xmlns:a16="http://schemas.microsoft.com/office/drawing/2014/main" id="{B1BBAAB1-5813-40FB-B2F4-98B6CBB0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537" y="3428998"/>
            <a:ext cx="2476693" cy="247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Apple unveils M1 Ultra, the world's most powerful chip for a personal  computer - Apple">
            <a:extLst>
              <a:ext uri="{FF2B5EF4-FFF2-40B4-BE49-F238E27FC236}">
                <a16:creationId xmlns:a16="http://schemas.microsoft.com/office/drawing/2014/main" id="{69EEFF2D-9499-4179-9A0D-80D551704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4" t="15602" r="32261" b="15602"/>
          <a:stretch/>
        </p:blipFill>
        <p:spPr bwMode="auto">
          <a:xfrm>
            <a:off x="9930088" y="1199577"/>
            <a:ext cx="1274323" cy="137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Apple iMac 24 Green">
            <a:extLst>
              <a:ext uri="{FF2B5EF4-FFF2-40B4-BE49-F238E27FC236}">
                <a16:creationId xmlns:a16="http://schemas.microsoft.com/office/drawing/2014/main" id="{3EAB614C-1BB2-4738-957C-C6BAB5BEF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"/>
          <a:stretch/>
        </p:blipFill>
        <p:spPr bwMode="auto">
          <a:xfrm>
            <a:off x="8942500" y="3386769"/>
            <a:ext cx="3249500" cy="256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09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ctangle 182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184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6" name="Group 186">
            <a:extLst>
              <a:ext uri="{FF2B5EF4-FFF2-40B4-BE49-F238E27FC236}">
                <a16:creationId xmlns:a16="http://schemas.microsoft.com/office/drawing/2014/main" id="{2EEEBBCF-2738-42F5-ABD6-988176026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BFC0AF3-A22A-4B9E-9BBE-06CEA5C6C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188">
              <a:extLst>
                <a:ext uri="{FF2B5EF4-FFF2-40B4-BE49-F238E27FC236}">
                  <a16:creationId xmlns:a16="http://schemas.microsoft.com/office/drawing/2014/main" id="{F3F06202-3837-419A-A87F-1DC63E427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8807D28-5DC1-4DAA-AE26-C6ECB3736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3AE51F5-8D05-42B8-AB92-06F38F330E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7A1E4EBF-44BC-4352-B089-A5147758F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9B4D6D7-8203-4D69-A752-16AB700D7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5316" y="388640"/>
            <a:ext cx="5867716" cy="189255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ความเป็นมาของ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คอมพิวเตอร์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Rectangle 25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5" name="Content Placeholder 21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59" r="1890" b="-2"/>
          <a:stretch/>
        </p:blipFill>
        <p:spPr>
          <a:xfrm>
            <a:off x="6828955" y="972049"/>
            <a:ext cx="4651794" cy="4651794"/>
          </a:xfrm>
          <a:prstGeom prst="rect">
            <a:avLst/>
          </a:prstGeom>
          <a:noFill/>
        </p:spPr>
      </p:pic>
      <p:grpSp>
        <p:nvGrpSpPr>
          <p:cNvPr id="268" name="Group 267">
            <a:extLst>
              <a:ext uri="{FF2B5EF4-FFF2-40B4-BE49-F238E27FC236}">
                <a16:creationId xmlns:a16="http://schemas.microsoft.com/office/drawing/2014/main" id="{298B576C-FDA2-46DE-8408-3A76DCF50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6693312" y="1116028"/>
            <a:ext cx="304800" cy="429768"/>
            <a:chOff x="215328" y="-46937"/>
            <a:chExt cx="304800" cy="2773841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4AEA101-943D-4073-AD87-C8D783165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103D701-5E08-4A2A-AE99-626C64635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68DF778A-A412-4E7C-9B61-E33D13A53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EC28832-D2CA-45C0-9C43-0AF998532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7"/>
          <p:cNvSpPr txBox="1"/>
          <p:nvPr/>
        </p:nvSpPr>
        <p:spPr>
          <a:xfrm>
            <a:off x="625312" y="2848934"/>
            <a:ext cx="5777849" cy="328588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3600" b="1" dirty="0">
                <a:solidFill>
                  <a:schemeClr val="bg1"/>
                </a:solidFill>
              </a:rPr>
              <a:t>Antikythera mechanism </a:t>
            </a:r>
            <a:r>
              <a:rPr lang="en-US" altLang="en-US" sz="3600" dirty="0">
                <a:solidFill>
                  <a:schemeClr val="bg1"/>
                </a:solidFill>
              </a:rPr>
              <a:t> </a:t>
            </a:r>
            <a:r>
              <a:rPr lang="ja-JP" altLang="en-US" sz="3600" dirty="0">
                <a:solidFill>
                  <a:schemeClr val="bg1"/>
                </a:solidFill>
              </a:rPr>
              <a:t>　</a:t>
            </a:r>
            <a:endParaRPr lang="en-US" altLang="ja-JP" sz="36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400" dirty="0" err="1">
                <a:solidFill>
                  <a:schemeClr val="bg1"/>
                </a:solidFill>
              </a:rPr>
              <a:t>ถูกค้นพบในซากเรื่อโรมัน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ในปี</a:t>
            </a:r>
            <a:r>
              <a:rPr lang="en-US" altLang="en-US" sz="2400" dirty="0">
                <a:solidFill>
                  <a:schemeClr val="bg1"/>
                </a:solidFill>
              </a:rPr>
              <a:t> 1900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400" dirty="0" err="1">
                <a:solidFill>
                  <a:schemeClr val="bg1"/>
                </a:solidFill>
              </a:rPr>
              <a:t>มันถูกสร้างขึ้นเมื่อ</a:t>
            </a:r>
            <a:r>
              <a:rPr lang="en-US" altLang="en-US" sz="2400" dirty="0">
                <a:solidFill>
                  <a:schemeClr val="bg1"/>
                </a:solidFill>
              </a:rPr>
              <a:t> 150 </a:t>
            </a:r>
            <a:r>
              <a:rPr lang="en-US" altLang="en-US" sz="2400" dirty="0" err="1">
                <a:solidFill>
                  <a:schemeClr val="bg1"/>
                </a:solidFill>
              </a:rPr>
              <a:t>ปีก่อนคิสตกาล</a:t>
            </a:r>
            <a:endParaRPr lang="en-US" alt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400" dirty="0" err="1">
                <a:solidFill>
                  <a:schemeClr val="bg1"/>
                </a:solidFill>
              </a:rPr>
              <a:t>ชาวกรีกใช้คำนวน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ตำแหน่งดวงอาทิตย์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</a:rPr>
              <a:t>ดวงจันทร์</a:t>
            </a:r>
            <a:endParaRPr lang="en-US" altLang="en-US" sz="24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US" sz="2400" dirty="0" err="1">
                <a:solidFill>
                  <a:schemeClr val="bg1"/>
                </a:solidFill>
              </a:rPr>
              <a:t>นักวิชาการคาดว่าเป็นเครื่องคอมพิวเตอร์ที่เก่าแก่ที่สุดในโลก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  <p:pic>
        <p:nvPicPr>
          <p:cNvPr id="214" name="Picture 21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Content Placeholder 218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580" y="1549400"/>
            <a:ext cx="6946900" cy="4631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407400" y="1574800"/>
            <a:ext cx="31502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altLang="th-TH" sz="1600"/>
              <a:t>คอมพิวเตอร์ในสมัยแรกๆ</a:t>
            </a:r>
          </a:p>
          <a:p>
            <a:pPr algn="l"/>
            <a:r>
              <a:rPr lang="th-TH" altLang="th-TH" sz="1600"/>
              <a:t>ใช้กันในห้อง </a:t>
            </a:r>
            <a:r>
              <a:rPr lang="en-US" altLang="th-TH" sz="1600"/>
              <a:t>lab </a:t>
            </a:r>
            <a:r>
              <a:rPr lang="th-TH" altLang="th-TH" sz="1600"/>
              <a:t>เท่านั้น</a:t>
            </a:r>
          </a:p>
          <a:p>
            <a:pPr algn="l"/>
            <a:endParaRPr lang="th-TH" altLang="th-TH" sz="1600"/>
          </a:p>
          <a:p>
            <a:pPr algn="l"/>
            <a:r>
              <a:rPr lang="th-TH" altLang="th-TH" sz="1600"/>
              <a:t>การใช้งานต้องให้ผู้เชี่ยวชาญเข้าไปคีย์คำสังให้ แล้วนำผลมารายงานให้กับ คนเขียนโปรแกรม</a:t>
            </a:r>
            <a:endParaRPr lang="en-US" altLang="th-TH" sz="1600"/>
          </a:p>
        </p:txBody>
      </p:sp>
      <p:sp>
        <p:nvSpPr>
          <p:cNvPr id="7" name="Text Box 6"/>
          <p:cNvSpPr txBox="1"/>
          <p:nvPr/>
        </p:nvSpPr>
        <p:spPr>
          <a:xfrm>
            <a:off x="8470900" y="3585845"/>
            <a:ext cx="3022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altLang="en-US" sz="1600"/>
              <a:t>ต่อมามีการต่อสายออกมานอกห้องเพื่อให้ คนเขียนโปรแกรมสามารถทำงานกับเครื่องได้โดยตรง</a:t>
            </a:r>
            <a:endParaRPr lang="en-US" altLang="th-TH" sz="1600"/>
          </a:p>
        </p:txBody>
      </p:sp>
      <p:sp>
        <p:nvSpPr>
          <p:cNvPr id="8" name="Text Box 7"/>
          <p:cNvSpPr txBox="1"/>
          <p:nvPr/>
        </p:nvSpPr>
        <p:spPr>
          <a:xfrm>
            <a:off x="8470900" y="4858385"/>
            <a:ext cx="31515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altLang="en-US" sz="1600"/>
              <a:t>จึงทำให้เกิดแนวคิดที่ว่าอยากให้โปรแกรมเมอร์หลายๆคนใช้งานเครื่องคอมพิวเตอร์พร้อมกัน</a:t>
            </a:r>
          </a:p>
          <a:p>
            <a:pPr algn="l"/>
            <a:endParaRPr lang="th-TH" altLang="en-US" sz="1600"/>
          </a:p>
          <a:p>
            <a:pPr algn="l"/>
            <a:r>
              <a:rPr lang="th-TH" altLang="en-US" sz="1600"/>
              <a:t>เรียกแนวคิดนี้ว่า </a:t>
            </a:r>
            <a:r>
              <a:rPr lang="en-US" altLang="th-TH" sz="1600"/>
              <a:t>Time Sharing</a:t>
            </a:r>
            <a:r>
              <a:rPr lang="th-TH" altLang="en-US" sz="1600"/>
              <a:t>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49580" y="146685"/>
            <a:ext cx="6946900" cy="1143000"/>
          </a:xfrm>
        </p:spPr>
        <p:txBody>
          <a:bodyPr/>
          <a:lstStyle/>
          <a:p>
            <a:pPr algn="l"/>
            <a:r>
              <a:rPr lang="th-TH" altLang="en-US" sz="3600"/>
              <a:t>ความเป็นมาของ </a:t>
            </a:r>
            <a:r>
              <a:rPr lang="en-US" altLang="en-US" sz="3600"/>
              <a:t>Internet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028065" y="1192530"/>
            <a:ext cx="5405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th-TH"/>
              <a:t>ในช่วงสงครามเย็น ระหว่างสหรัฐอเมริกา กับ สหภาพโซเวียต</a:t>
            </a:r>
          </a:p>
        </p:txBody>
      </p:sp>
      <p:pic>
        <p:nvPicPr>
          <p:cNvPr id="220" name="Content Placeholder 21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6745" y="205105"/>
            <a:ext cx="3855085" cy="267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4883150" y="3398520"/>
            <a:ext cx="67386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th-TH">
                <a:sym typeface="+mn-ea"/>
              </a:rPr>
              <a:t>หลังจากที่ สหภาพโซเวียต สร้างดาวเทียมดวงแรกและส่งขึ้นอวกาศสำเร็จทำให้การแข่งขันกันทางเทคโนโลยีระหว่าง ทั้งสองประเทศเพิ่มมากขึ้น</a:t>
            </a:r>
            <a:endParaRPr lang="th-TH" altLang="th-TH"/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14425" y="5368925"/>
            <a:ext cx="6057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altLang="th-TH">
                <a:sym typeface="+mn-ea"/>
              </a:rPr>
              <a:t>ทางสหรัฐเล็งเห็นว่าการพัฒนาการสื่อสารมีความสำคัญ จึงตั้งโครงการ </a:t>
            </a:r>
            <a:r>
              <a:rPr lang="en-US" altLang="th-TH">
                <a:sym typeface="+mn-ea"/>
              </a:rPr>
              <a:t>DARPA </a:t>
            </a:r>
            <a:r>
              <a:rPr lang="th-TH" altLang="th-TH">
                <a:sym typeface="+mn-ea"/>
              </a:rPr>
              <a:t>ขึ้นเพื่อ พัฒนาระบบสื่อสาร ซึ่งในอนาคตจะกลายไปเป็นระบบ </a:t>
            </a:r>
            <a:r>
              <a:rPr lang="en-US" altLang="th-TH">
                <a:sym typeface="+mn-ea"/>
              </a:rPr>
              <a:t>Internet</a:t>
            </a:r>
            <a:endParaRPr lang="en-US"/>
          </a:p>
        </p:txBody>
      </p:sp>
      <p:pic>
        <p:nvPicPr>
          <p:cNvPr id="241" name="Picture 240"/>
          <p:cNvPicPr/>
          <p:nvPr/>
        </p:nvPicPr>
        <p:blipFill>
          <a:blip r:embed="rId3"/>
          <a:stretch>
            <a:fillRect/>
          </a:stretch>
        </p:blipFill>
        <p:spPr>
          <a:xfrm>
            <a:off x="7927340" y="4890453"/>
            <a:ext cx="2990850" cy="1533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7" name="Picture 256"/>
          <p:cNvPicPr/>
          <p:nvPr/>
        </p:nvPicPr>
        <p:blipFill>
          <a:blip r:embed="rId4"/>
          <a:stretch>
            <a:fillRect/>
          </a:stretch>
        </p:blipFill>
        <p:spPr>
          <a:xfrm>
            <a:off x="1028065" y="2194560"/>
            <a:ext cx="3467735" cy="2679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407285" y="824230"/>
            <a:ext cx="7378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th-TH" sz="1600">
                <a:sym typeface="+mn-ea"/>
              </a:rPr>
              <a:t> ต่อมา </a:t>
            </a:r>
            <a:r>
              <a:rPr lang="th-TH" altLang="th-TH" sz="1600"/>
              <a:t>ในยามสงคราม สหรัฐกังวลว่าระบบสื่อสารจะล่ม จึงได้มีการพัฒนาระบบสื่อสารของตนเองขึ้น 2 ระบบ แต่ที่สำคัยเลยคือระบบที่ชื่อว่า </a:t>
            </a:r>
            <a:r>
              <a:rPr lang="en-US" altLang="th-TH" sz="1600"/>
              <a:t>ARPANET </a:t>
            </a:r>
            <a:r>
              <a:rPr lang="th-TH" altLang="th-TH" sz="1600"/>
              <a:t>ริเริ่มโดย </a:t>
            </a:r>
            <a:r>
              <a:rPr lang="en-US" altLang="th-TH" sz="1600"/>
              <a:t>DARPA</a:t>
            </a:r>
          </a:p>
        </p:txBody>
      </p:sp>
      <p:pic>
        <p:nvPicPr>
          <p:cNvPr id="264" name="Picture 26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5" name="Content Placeholder 26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92275" y="1794510"/>
            <a:ext cx="8808085" cy="4259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648970" y="1859280"/>
            <a:ext cx="479806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h-TH" altLang="th-TH" sz="2000"/>
              <a:t>ต่อมา </a:t>
            </a:r>
          </a:p>
          <a:p>
            <a:pPr algn="l"/>
            <a:endParaRPr lang="th-TH" altLang="th-TH" sz="2000"/>
          </a:p>
          <a:p>
            <a:pPr algn="l"/>
            <a:r>
              <a:rPr lang="th-TH" altLang="th-TH" sz="2000"/>
              <a:t>การติดต่อระหว่างเครือข่ายนั้นใช้เงินทุนสูงเกินไป</a:t>
            </a:r>
            <a:r>
              <a:rPr lang="en-US" altLang="th-TH" sz="2000"/>
              <a:t> </a:t>
            </a:r>
            <a:r>
              <a:rPr lang="th-TH" altLang="th-TH" sz="2000"/>
              <a:t>จึงเกิดแนวคิด ติดต่อกันในกลุ่มเล็กๆก่อน แล้วค่อยให้แต่ละกลุ่มเชื่อมต่อกัน เรียกกลุ่มเล็กๆนั้นว่า </a:t>
            </a:r>
            <a:r>
              <a:rPr lang="en-US" altLang="th-TH" sz="2000" b="1"/>
              <a:t>Network</a:t>
            </a:r>
            <a:endParaRPr lang="en-US" altLang="th-TH" sz="2000"/>
          </a:p>
          <a:p>
            <a:pPr algn="l"/>
            <a:endParaRPr lang="en-US" altLang="th-TH" sz="2000"/>
          </a:p>
          <a:p>
            <a:pPr algn="l"/>
            <a:r>
              <a:rPr lang="th-TH" altLang="th-TH" sz="2000"/>
              <a:t>และ</a:t>
            </a:r>
            <a:r>
              <a:rPr lang="en-US" altLang="th-TH" sz="2000"/>
              <a:t> </a:t>
            </a:r>
            <a:r>
              <a:rPr lang="th-TH" altLang="th-TH" sz="2000"/>
              <a:t>เรียกแนวคิดการติดต่อระหว่าง </a:t>
            </a:r>
            <a:r>
              <a:rPr lang="en-US" altLang="th-TH" sz="2000"/>
              <a:t>Network </a:t>
            </a:r>
            <a:r>
              <a:rPr lang="th-TH" altLang="th-TH" sz="2000"/>
              <a:t>ว่า </a:t>
            </a:r>
            <a:r>
              <a:rPr lang="en-US" altLang="th-TH" sz="2000"/>
              <a:t> </a:t>
            </a:r>
            <a:r>
              <a:rPr lang="en-US" altLang="th-TH" sz="2800" b="1"/>
              <a:t>Internet</a:t>
            </a:r>
          </a:p>
        </p:txBody>
      </p:sp>
      <p:pic>
        <p:nvPicPr>
          <p:cNvPr id="222" name="Picture 221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2" name="Content Placeholder 241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635" y="1503045"/>
            <a:ext cx="5198745" cy="3389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574675" y="4866005"/>
            <a:ext cx="102457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th-TH"/>
              <a:t>หลังจากนั้น ก็ได้มีการพัฒนามาเรื่อยๆ </a:t>
            </a:r>
          </a:p>
          <a:p>
            <a:endParaRPr lang="en-US" altLang="th-TH"/>
          </a:p>
          <a:p>
            <a:r>
              <a:rPr lang="en-US" altLang="th-TH" b="1"/>
              <a:t>R</a:t>
            </a:r>
            <a:r>
              <a:rPr lang="th-TH" altLang="th-TH" b="1"/>
              <a:t>ay </a:t>
            </a:r>
            <a:r>
              <a:rPr lang="en-US" altLang="th-TH" b="1"/>
              <a:t>T</a:t>
            </a:r>
            <a:r>
              <a:rPr lang="th-TH" altLang="th-TH" b="1"/>
              <a:t>omlinson</a:t>
            </a:r>
            <a:r>
              <a:rPr lang="en-US" altLang="th-TH"/>
              <a:t> </a:t>
            </a:r>
            <a:r>
              <a:rPr lang="th-TH" altLang="th-TH"/>
              <a:t>ได้คิดค้นการส่งจดหมายบน </a:t>
            </a:r>
            <a:r>
              <a:rPr lang="en-US" altLang="th-TH"/>
              <a:t>internet</a:t>
            </a:r>
            <a:r>
              <a:rPr lang="th-TH" altLang="en-US"/>
              <a:t> ขึ้น และเรียกมันว่า </a:t>
            </a:r>
            <a:r>
              <a:rPr lang="en-US" altLang="th-TH" b="1"/>
              <a:t>Electronic Mail (email)</a:t>
            </a:r>
            <a:endParaRPr lang="en-US" altLang="th-TH"/>
          </a:p>
          <a:p>
            <a:r>
              <a:rPr lang="th-TH" altLang="th-TH"/>
              <a:t>ทำให้การส่งจดหมายถูกอัปเกรดขึ้นจากเดิมอย่างมาก</a:t>
            </a:r>
          </a:p>
          <a:p>
            <a:endParaRPr lang="th-TH" altLang="th-TH"/>
          </a:p>
        </p:txBody>
      </p:sp>
      <p:pic>
        <p:nvPicPr>
          <p:cNvPr id="224" name="Picture 22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" name="Picture 224"/>
          <p:cNvPicPr/>
          <p:nvPr/>
        </p:nvPicPr>
        <p:blipFill>
          <a:blip r:embed="rId2"/>
          <a:stretch>
            <a:fillRect/>
          </a:stretch>
        </p:blipFill>
        <p:spPr>
          <a:xfrm>
            <a:off x="-194310" y="687705"/>
            <a:ext cx="4813300" cy="35693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7" name="Content Placeholder 246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23510" y="434340"/>
            <a:ext cx="5438140" cy="3709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39420" y="1447800"/>
            <a:ext cx="5707380" cy="26149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h-TH" altLang="th-TH">
                <a:sym typeface="+mn-ea"/>
              </a:rPr>
              <a:t>หลังจากนั้น</a:t>
            </a:r>
            <a:r>
              <a:rPr lang="en-US" altLang="th-TH" b="1">
                <a:sym typeface="+mn-ea"/>
              </a:rPr>
              <a:t> </a:t>
            </a:r>
            <a:r>
              <a:rPr lang="en-US" altLang="th-TH" sz="2000" b="1">
                <a:sym typeface="+mn-ea"/>
              </a:rPr>
              <a:t>Tim Berners Lee </a:t>
            </a:r>
            <a:r>
              <a:rPr lang="en-US" altLang="th-TH">
                <a:sym typeface="+mn-ea"/>
              </a:rPr>
              <a:t> </a:t>
            </a:r>
            <a:r>
              <a:rPr lang="th-TH" altLang="th-TH">
                <a:sym typeface="+mn-ea"/>
              </a:rPr>
              <a:t>เห็นว่า </a:t>
            </a:r>
            <a:r>
              <a:rPr lang="en-US" altLang="th-TH" sz="2000" b="1">
                <a:sym typeface="+mn-ea"/>
              </a:rPr>
              <a:t>emil</a:t>
            </a:r>
            <a:r>
              <a:rPr lang="en-US" altLang="th-TH">
                <a:sym typeface="+mn-ea"/>
              </a:rPr>
              <a:t> </a:t>
            </a:r>
            <a:r>
              <a:rPr lang="th-TH" altLang="th-TH">
                <a:sym typeface="+mn-ea"/>
              </a:rPr>
              <a:t>ที่ถูกส่งไปบน </a:t>
            </a:r>
            <a:r>
              <a:rPr lang="en-US" altLang="th-TH">
                <a:sym typeface="+mn-ea"/>
              </a:rPr>
              <a:t>internet </a:t>
            </a:r>
            <a:r>
              <a:rPr lang="th-TH" altLang="th-TH">
                <a:sym typeface="+mn-ea"/>
              </a:rPr>
              <a:t>ไม่มีความสวยงามขาดความสะดวกในการใช้งาน </a:t>
            </a:r>
          </a:p>
          <a:p>
            <a:endParaRPr lang="th-TH" altLang="th-TH">
              <a:sym typeface="+mn-ea"/>
            </a:endParaRPr>
          </a:p>
          <a:p>
            <a:r>
              <a:rPr lang="th-TH" altLang="th-TH">
                <a:sym typeface="+mn-ea"/>
              </a:rPr>
              <a:t>เค้าจึงเขียนโปรแกรมสำหรับใช้งาน </a:t>
            </a:r>
            <a:r>
              <a:rPr lang="en-US" altLang="th-TH">
                <a:sym typeface="+mn-ea"/>
              </a:rPr>
              <a:t>internet </a:t>
            </a:r>
            <a:r>
              <a:rPr lang="th-TH" altLang="th-TH">
                <a:sym typeface="+mn-ea"/>
              </a:rPr>
              <a:t>ขึ้น </a:t>
            </a:r>
          </a:p>
          <a:p>
            <a:r>
              <a:rPr lang="th-TH" altLang="th-TH">
                <a:sym typeface="+mn-ea"/>
              </a:rPr>
              <a:t>ซึ่งปัจจุบันเรียกมันว่า </a:t>
            </a:r>
            <a:r>
              <a:rPr lang="en-US" altLang="th-TH" b="1">
                <a:sym typeface="+mn-ea"/>
              </a:rPr>
              <a:t>Browser</a:t>
            </a:r>
            <a:r>
              <a:rPr lang="en-US" altLang="th-TH">
                <a:sym typeface="+mn-ea"/>
              </a:rPr>
              <a:t> </a:t>
            </a:r>
            <a:r>
              <a:rPr lang="th-TH" altLang="th-TH">
                <a:sym typeface="+mn-ea"/>
              </a:rPr>
              <a:t>นั้นเอง</a:t>
            </a:r>
          </a:p>
          <a:p>
            <a:endParaRPr lang="en-US" altLang="th-TH">
              <a:sym typeface="+mn-ea"/>
            </a:endParaRPr>
          </a:p>
          <a:p>
            <a:r>
              <a:rPr lang="en-US" altLang="th-TH">
                <a:sym typeface="+mn-ea"/>
              </a:rPr>
              <a:t>Tim </a:t>
            </a:r>
            <a:r>
              <a:rPr lang="th-TH" altLang="en-US">
                <a:sym typeface="+mn-ea"/>
              </a:rPr>
              <a:t>เรียก </a:t>
            </a:r>
            <a:r>
              <a:rPr lang="en-US" altLang="en-US">
                <a:sym typeface="+mn-ea"/>
              </a:rPr>
              <a:t>Broswer </a:t>
            </a:r>
            <a:r>
              <a:rPr lang="th-TH" altLang="en-US">
                <a:sym typeface="+mn-ea"/>
              </a:rPr>
              <a:t>ของเขาว่า </a:t>
            </a:r>
            <a:r>
              <a:rPr lang="en-US" altLang="th-TH" b="1">
                <a:sym typeface="+mn-ea"/>
              </a:rPr>
              <a:t>Word Wide Web (www.)</a:t>
            </a:r>
            <a:r>
              <a:rPr lang="en-US" altLang="th-TH">
                <a:sym typeface="+mn-ea"/>
              </a:rPr>
              <a:t> </a:t>
            </a:r>
          </a:p>
          <a:p>
            <a:r>
              <a:rPr lang="th-TH" altLang="th-TH">
                <a:sym typeface="+mn-ea"/>
              </a:rPr>
              <a:t>มีจุดประสงค์เพื่อ</a:t>
            </a:r>
            <a:r>
              <a:rPr lang="en-US" altLang="th-TH">
                <a:sym typeface="+mn-ea"/>
              </a:rPr>
              <a:t> </a:t>
            </a:r>
            <a:r>
              <a:rPr lang="th-TH" altLang="th-TH">
                <a:sym typeface="+mn-ea"/>
              </a:rPr>
              <a:t>ให้ทุกคนสามารถติดต่อกันบนโลก </a:t>
            </a:r>
            <a:r>
              <a:rPr lang="en-US" altLang="th-TH">
                <a:sym typeface="+mn-ea"/>
              </a:rPr>
              <a:t>Internet</a:t>
            </a:r>
            <a:endParaRPr lang="th-TH" altLang="th-TH"/>
          </a:p>
          <a:p>
            <a:pPr algn="ctr"/>
            <a:endParaRPr lang="th-TH" altLang="th-TH"/>
          </a:p>
        </p:txBody>
      </p:sp>
      <p:pic>
        <p:nvPicPr>
          <p:cNvPr id="226" name="Picture 225"/>
          <p:cNvPicPr/>
          <p:nvPr/>
        </p:nvPicPr>
        <p:blipFill>
          <a:blip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8" name="Picture 227"/>
          <p:cNvPicPr/>
          <p:nvPr/>
        </p:nvPicPr>
        <p:blipFill>
          <a:blip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9" name="Picture 228"/>
          <p:cNvPicPr/>
          <p:nvPr/>
        </p:nvPicPr>
        <p:blipFill>
          <a:blip r:link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0" name="Picture 229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1" name="Content Placeholder 23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5100" y="1070610"/>
            <a:ext cx="4866640" cy="336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8" name="Picture 25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9" name="Picture 258"/>
          <p:cNvPicPr/>
          <p:nvPr/>
        </p:nvPicPr>
        <p:blipFill>
          <a:blip r:embed="rId4"/>
          <a:stretch>
            <a:fillRect/>
          </a:stretch>
        </p:blipFill>
        <p:spPr>
          <a:xfrm>
            <a:off x="1318895" y="5528310"/>
            <a:ext cx="864870" cy="791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0" name="Picture 259"/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1" name="Picture 260"/>
          <p:cNvPicPr/>
          <p:nvPr/>
        </p:nvPicPr>
        <p:blipFill>
          <a:blip r:embed="rId5"/>
          <a:stretch>
            <a:fillRect/>
          </a:stretch>
        </p:blipFill>
        <p:spPr>
          <a:xfrm>
            <a:off x="2489200" y="5391150"/>
            <a:ext cx="1104265" cy="1066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546100" y="5022850"/>
            <a:ext cx="4000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ตัวอย่าง </a:t>
            </a:r>
            <a:r>
              <a:rPr lang="en-US" altLang="th-TH"/>
              <a:t>Browser </a:t>
            </a:r>
            <a:r>
              <a:rPr lang="th-TH" altLang="th-TH"/>
              <a:t>ในปัจจุบัน</a:t>
            </a:r>
          </a:p>
        </p:txBody>
      </p:sp>
      <p:pic>
        <p:nvPicPr>
          <p:cNvPr id="262" name="Picture 261"/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3" name="Picture 262"/>
          <p:cNvPicPr/>
          <p:nvPr/>
        </p:nvPicPr>
        <p:blipFill>
          <a:blip r:embed="rId6"/>
          <a:stretch>
            <a:fillRect/>
          </a:stretch>
        </p:blipFill>
        <p:spPr>
          <a:xfrm>
            <a:off x="4013200" y="5409565"/>
            <a:ext cx="813435" cy="910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700405" y="557530"/>
            <a:ext cx="5248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th-TH" sz="2400" b="1"/>
              <a:t>ตัวอย่างอาชีพในสายงาน</a:t>
            </a:r>
            <a:r>
              <a:rPr lang="en-US" altLang="th-TH" sz="2400" b="1"/>
              <a:t> Computer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88695" y="1920875"/>
            <a:ext cx="185801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th-TH" sz="1600" b="1">
                <a:sym typeface="+mn-ea"/>
              </a:rPr>
              <a:t>Software Developer</a:t>
            </a:r>
          </a:p>
        </p:txBody>
      </p:sp>
      <p:pic>
        <p:nvPicPr>
          <p:cNvPr id="204" name="Picture 203"/>
          <p:cNvPicPr/>
          <p:nvPr/>
        </p:nvPicPr>
        <p:blipFill>
          <a:blip r:embed="rId2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" name="Content Placeholder 20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695" y="2693670"/>
            <a:ext cx="4454525" cy="28632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6924358" y="1799590"/>
            <a:ext cx="133413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th-TH" sz="1600" b="1">
                <a:sym typeface="+mn-ea"/>
              </a:rPr>
              <a:t>Data Scientist</a:t>
            </a:r>
          </a:p>
        </p:txBody>
      </p:sp>
      <p:pic>
        <p:nvPicPr>
          <p:cNvPr id="206" name="Picture 205"/>
          <p:cNvPicPr/>
          <p:nvPr/>
        </p:nvPicPr>
        <p:blipFill>
          <a:blip r:embed="rId3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7" name="Picture 206"/>
          <p:cNvPicPr/>
          <p:nvPr/>
        </p:nvPicPr>
        <p:blipFill>
          <a:blip r:embed="rId3"/>
          <a:stretch>
            <a:fillRect/>
          </a:stretch>
        </p:blipFill>
        <p:spPr>
          <a:xfrm>
            <a:off x="6924675" y="2524125"/>
            <a:ext cx="4314825" cy="3032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8" name="Picture 207"/>
          <p:cNvPicPr/>
          <p:nvPr/>
        </p:nvPicPr>
        <p:blipFill>
          <a:blip r:embed="rId4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" name="Picture 210"/>
          <p:cNvPicPr/>
          <p:nvPr/>
        </p:nvPicPr>
        <p:blipFill>
          <a:blip r:embed="rId5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700405" y="557530"/>
            <a:ext cx="52482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th-TH" sz="2400" b="1"/>
              <a:t>ตัวอย่างอาชีพในสายงาน</a:t>
            </a:r>
            <a:r>
              <a:rPr lang="en-US" altLang="th-TH" sz="2400" b="1"/>
              <a:t> Computer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049135" y="1751330"/>
            <a:ext cx="20828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th-TH" sz="1600" b="1"/>
              <a:t>Game Developer</a:t>
            </a:r>
          </a:p>
        </p:txBody>
      </p:sp>
      <p:pic>
        <p:nvPicPr>
          <p:cNvPr id="204" name="Picture 203"/>
          <p:cNvPicPr/>
          <p:nvPr/>
        </p:nvPicPr>
        <p:blipFill>
          <a:blip r:embed="rId2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6" name="Picture 205"/>
          <p:cNvPicPr/>
          <p:nvPr/>
        </p:nvPicPr>
        <p:blipFill>
          <a:blip r:embed="rId3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8" name="Picture 207"/>
          <p:cNvPicPr/>
          <p:nvPr/>
        </p:nvPicPr>
        <p:blipFill>
          <a:blip r:embed="rId4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9" name="Picture 208"/>
          <p:cNvPicPr/>
          <p:nvPr/>
        </p:nvPicPr>
        <p:blipFill>
          <a:blip r:embed="rId4"/>
          <a:stretch>
            <a:fillRect/>
          </a:stretch>
        </p:blipFill>
        <p:spPr>
          <a:xfrm>
            <a:off x="802640" y="2364105"/>
            <a:ext cx="4545965" cy="3587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 Box 11"/>
          <p:cNvSpPr txBox="1"/>
          <p:nvPr/>
        </p:nvSpPr>
        <p:spPr>
          <a:xfrm>
            <a:off x="802323" y="1751330"/>
            <a:ext cx="170307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th-TH" sz="1600" b="1">
                <a:sym typeface="+mn-ea"/>
              </a:rPr>
              <a:t>Network Engineer</a:t>
            </a:r>
          </a:p>
        </p:txBody>
      </p:sp>
      <p:pic>
        <p:nvPicPr>
          <p:cNvPr id="210" name="Picture 209"/>
          <p:cNvPicPr/>
          <p:nvPr/>
        </p:nvPicPr>
        <p:blipFill>
          <a:blip r:embed="rId5"/>
          <a:stretch>
            <a:fillRect/>
          </a:stretch>
        </p:blipFill>
        <p:spPr>
          <a:xfrm>
            <a:off x="7049135" y="2364105"/>
            <a:ext cx="4374515" cy="355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" name="Picture 210"/>
          <p:cNvPicPr/>
          <p:nvPr/>
        </p:nvPicPr>
        <p:blipFill>
          <a:blip r:embed="rId5"/>
          <a:stretch>
            <a:fillRect/>
          </a:stretch>
        </p:blipFill>
        <p:spPr>
          <a:xfrm>
            <a:off x="6565900" y="344170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Content Placeholder 12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642" y="451953"/>
            <a:ext cx="2519154" cy="297704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505241" y="3742648"/>
            <a:ext cx="574964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th-TH" sz="2800" b="1" dirty="0" err="1"/>
              <a:t>ชาลส์</a:t>
            </a:r>
            <a:r>
              <a:rPr lang="en-US" altLang="th-TH" sz="2800" b="1" dirty="0"/>
              <a:t> </a:t>
            </a:r>
            <a:r>
              <a:rPr lang="en-US" altLang="th-TH" sz="2800" b="1" dirty="0" err="1"/>
              <a:t>แบบเบจ</a:t>
            </a:r>
            <a:r>
              <a:rPr lang="en-US" altLang="th-TH" sz="2800" b="1" dirty="0"/>
              <a:t> (Charles Babbage) </a:t>
            </a:r>
          </a:p>
          <a:p>
            <a:endParaRPr lang="en-US" altLang="th-TH" sz="3200" dirty="0"/>
          </a:p>
          <a:p>
            <a:r>
              <a:rPr lang="th-TH" altLang="en-US" sz="2000" dirty="0"/>
              <a:t>ได้ออกแบบ เครื่องวิเคราะห์การคำนวนทุกชนิดขึ้น</a:t>
            </a:r>
            <a:r>
              <a:rPr lang="en-US" altLang="th-TH" sz="2000" dirty="0"/>
              <a:t> (Analytical Engine)</a:t>
            </a:r>
            <a:r>
              <a:rPr lang="th-TH" altLang="en-US" sz="2000" dirty="0"/>
              <a:t> </a:t>
            </a:r>
            <a:endParaRPr lang="en-US" altLang="en-US" sz="2000" dirty="0"/>
          </a:p>
          <a:p>
            <a:r>
              <a:rPr lang="th-TH" altLang="en-US" sz="2000" dirty="0"/>
              <a:t>แต่โชคร้ายที่เขาเสียชีวิตก่อนที่จะสร้างมันสำเร็จ</a:t>
            </a:r>
          </a:p>
          <a:p>
            <a:r>
              <a:rPr lang="th-TH" altLang="en-US" sz="2000" dirty="0"/>
              <a:t>แต่หลังจากนั้นหลายสิบปี เครื่องนี้ก็ได้ถูกสร้างจนเสร็จตามแบบที่ แบบเบจออกแบบไว้ และเป็นการพิสูจน์ ว่าเครื่องจักรจากแนวคิดเขานั้นทำงานได้จริง</a:t>
            </a:r>
            <a:endParaRPr lang="en-US" altLang="en-US" sz="2000" dirty="0"/>
          </a:p>
          <a:p>
            <a:endParaRPr lang="th-TH" altLang="en-US" sz="2000" dirty="0"/>
          </a:p>
          <a:p>
            <a:r>
              <a:rPr lang="th-TH" altLang="en-US" sz="2000" dirty="0">
                <a:sym typeface="+mn-ea"/>
              </a:rPr>
              <a:t>เครื่อง </a:t>
            </a:r>
            <a:r>
              <a:rPr lang="en-US" altLang="th-TH" sz="2000" dirty="0"/>
              <a:t>Analytical Engine</a:t>
            </a:r>
            <a:r>
              <a:rPr lang="th-TH" altLang="th-TH" sz="2000" dirty="0"/>
              <a:t> ถูกยกย่องว่าเป็นต้นแบบของเครื่องคอมพิวเตอร์</a:t>
            </a:r>
            <a:endParaRPr lang="th-TH" altLang="en-US" sz="2000" dirty="0">
              <a:sym typeface="+mn-ea"/>
            </a:endParaRPr>
          </a:p>
        </p:txBody>
      </p:sp>
      <p:pic>
        <p:nvPicPr>
          <p:cNvPr id="164" name="Picture 163"/>
          <p:cNvPicPr/>
          <p:nvPr/>
        </p:nvPicPr>
        <p:blipFill>
          <a:blip r:embed="rId3"/>
          <a:stretch>
            <a:fillRect/>
          </a:stretch>
        </p:blipFill>
        <p:spPr>
          <a:xfrm>
            <a:off x="6478621" y="389106"/>
            <a:ext cx="5389124" cy="43288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8E525D6F-C8D3-4EDD-9E7D-2D6D9D5BB1BF}"/>
              </a:ext>
            </a:extLst>
          </p:cNvPr>
          <p:cNvSpPr txBox="1"/>
          <p:nvPr/>
        </p:nvSpPr>
        <p:spPr>
          <a:xfrm>
            <a:off x="8168974" y="5391242"/>
            <a:ext cx="1865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th-TH" sz="1800"/>
              <a:t>Analytical Engine</a:t>
            </a:r>
            <a:r>
              <a:rPr lang="th-TH" altLang="th-TH" sz="180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1"/>
          <p:cNvSpPr txBox="1"/>
          <p:nvPr/>
        </p:nvSpPr>
        <p:spPr>
          <a:xfrm>
            <a:off x="4539675" y="5026836"/>
            <a:ext cx="726901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th-TH" sz="2000" b="1" dirty="0" err="1"/>
              <a:t>เอดา</a:t>
            </a:r>
            <a:r>
              <a:rPr lang="en-US" altLang="th-TH" sz="2000" b="1" dirty="0"/>
              <a:t> </a:t>
            </a:r>
            <a:r>
              <a:rPr lang="en-US" altLang="th-TH" sz="2000" b="1" dirty="0" err="1"/>
              <a:t>ไบรอน</a:t>
            </a:r>
            <a:r>
              <a:rPr lang="en-US" altLang="th-TH" sz="2000" b="1" dirty="0"/>
              <a:t> </a:t>
            </a:r>
            <a:r>
              <a:rPr lang="en-US" altLang="th-TH" sz="2000" b="1" dirty="0" err="1"/>
              <a:t>เลิฟเลซ</a:t>
            </a:r>
            <a:r>
              <a:rPr lang="en-US" altLang="th-TH" sz="2000" b="1" dirty="0"/>
              <a:t> (Lady Ada Byron Lovelace)</a:t>
            </a:r>
          </a:p>
          <a:p>
            <a:endParaRPr lang="th-TH" altLang="en-US" dirty="0"/>
          </a:p>
          <a:p>
            <a:r>
              <a:rPr lang="th-TH" altLang="en-US" dirty="0"/>
              <a:t>เธอเขียนบทวิเคราะห์</a:t>
            </a:r>
            <a:r>
              <a:rPr lang="en-US" altLang="th-TH" dirty="0"/>
              <a:t> </a:t>
            </a:r>
            <a:r>
              <a:rPr lang="th-TH" altLang="en-US" dirty="0"/>
              <a:t>เครื่อง </a:t>
            </a:r>
            <a:r>
              <a:rPr lang="en-US" altLang="th-TH" dirty="0">
                <a:sym typeface="+mn-ea"/>
              </a:rPr>
              <a:t>Analytical </a:t>
            </a:r>
            <a:r>
              <a:rPr lang="en-US" altLang="th-TH" dirty="0" err="1">
                <a:sym typeface="+mn-ea"/>
              </a:rPr>
              <a:t>Engin</a:t>
            </a:r>
            <a:r>
              <a:rPr lang="th-TH" altLang="en-US" dirty="0"/>
              <a:t> และสร้างโปรแกรมสำหรับเครื่อง</a:t>
            </a:r>
            <a:r>
              <a:rPr lang="en-US" altLang="en-US" dirty="0"/>
              <a:t> </a:t>
            </a:r>
            <a:r>
              <a:rPr lang="en-US" altLang="th-TH" dirty="0">
                <a:sym typeface="+mn-ea"/>
              </a:rPr>
              <a:t>Analytical Engine</a:t>
            </a:r>
            <a:r>
              <a:rPr lang="th-TH" altLang="en-US" dirty="0">
                <a:sym typeface="+mn-ea"/>
              </a:rPr>
              <a:t> ขึ้น</a:t>
            </a:r>
            <a:r>
              <a:rPr lang="th-TH" altLang="en-US" dirty="0"/>
              <a:t> </a:t>
            </a:r>
          </a:p>
          <a:p>
            <a:r>
              <a:rPr lang="th-TH" altLang="en-US" dirty="0"/>
              <a:t>ทำให้เอดาถูกยกย่องว่าเป็น โปรแกรมเมอร์คนแรกของโลก</a:t>
            </a:r>
          </a:p>
        </p:txBody>
      </p:sp>
      <p:pic>
        <p:nvPicPr>
          <p:cNvPr id="216" name="Content Placeholder 215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275" y="3936505"/>
            <a:ext cx="3583707" cy="252266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7" name="Picture 236"/>
          <p:cNvPicPr/>
          <p:nvPr/>
        </p:nvPicPr>
        <p:blipFill>
          <a:blip r:embed="rId3"/>
          <a:stretch>
            <a:fillRect/>
          </a:stretch>
        </p:blipFill>
        <p:spPr>
          <a:xfrm>
            <a:off x="560275" y="313580"/>
            <a:ext cx="3087596" cy="35093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 descr="Software — Smidgen">
            <a:extLst>
              <a:ext uri="{FF2B5EF4-FFF2-40B4-BE49-F238E27FC236}">
                <a16:creationId xmlns:a16="http://schemas.microsoft.com/office/drawing/2014/main" id="{FE2C1ECA-2293-4546-8E0B-D4F1FCC6B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59" y="181407"/>
            <a:ext cx="6731489" cy="45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C68FD9-3CAB-4EA5-A41F-6EB7E102A1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42826" y="1641554"/>
            <a:ext cx="4427885" cy="3419248"/>
          </a:xfrm>
          <a:prstGeom prst="rect">
            <a:avLst/>
          </a:prstGeom>
          <a:noFill/>
        </p:spPr>
      </p:pic>
      <p:pic>
        <p:nvPicPr>
          <p:cNvPr id="4098" name="Picture 2" descr="Poland's overlooked Enigma codebreakers - BBC News">
            <a:extLst>
              <a:ext uri="{FF2B5EF4-FFF2-40B4-BE49-F238E27FC236}">
                <a16:creationId xmlns:a16="http://schemas.microsoft.com/office/drawing/2014/main" id="{CEBC2DD7-6F8B-4BCD-A253-2161EE925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43932" cy="71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42FCAC-16B5-40B3-BE72-AB4E1940A4A1}"/>
              </a:ext>
            </a:extLst>
          </p:cNvPr>
          <p:cNvSpPr txBox="1"/>
          <p:nvPr/>
        </p:nvSpPr>
        <p:spPr>
          <a:xfrm>
            <a:off x="8317151" y="5216446"/>
            <a:ext cx="186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Enigma Machine</a:t>
            </a:r>
          </a:p>
        </p:txBody>
      </p:sp>
    </p:spTree>
    <p:extLst>
      <p:ext uri="{BB962C8B-B14F-4D97-AF65-F5344CB8AC3E}">
        <p14:creationId xmlns:p14="http://schemas.microsoft.com/office/powerpoint/2010/main" val="325845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Content Placeholder 13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92550" y="1369399"/>
            <a:ext cx="2508031" cy="3208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873527" y="530830"/>
            <a:ext cx="583207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th-TH" sz="2400" b="1" dirty="0" err="1">
                <a:sym typeface="+mn-ea"/>
              </a:rPr>
              <a:t>แอลัน</a:t>
            </a:r>
            <a:r>
              <a:rPr lang="en-US" altLang="th-TH" sz="2400" b="1" dirty="0">
                <a:sym typeface="+mn-ea"/>
              </a:rPr>
              <a:t> </a:t>
            </a:r>
            <a:r>
              <a:rPr lang="en-US" altLang="th-TH" sz="2400" b="1" dirty="0" err="1">
                <a:sym typeface="+mn-ea"/>
              </a:rPr>
              <a:t>แมธิสัน</a:t>
            </a:r>
            <a:r>
              <a:rPr lang="en-US" altLang="th-TH" sz="2400" b="1" dirty="0">
                <a:sym typeface="+mn-ea"/>
              </a:rPr>
              <a:t> </a:t>
            </a:r>
            <a:r>
              <a:rPr lang="en-US" altLang="th-TH" sz="2400" b="1" dirty="0" err="1">
                <a:sym typeface="+mn-ea"/>
              </a:rPr>
              <a:t>ทัวริง</a:t>
            </a:r>
            <a:r>
              <a:rPr lang="en-US" altLang="th-TH" sz="2400" b="1" dirty="0">
                <a:cs typeface="+mn-lt"/>
                <a:sym typeface="+mn-ea"/>
              </a:rPr>
              <a:t> (Alan Mathison Turing)</a:t>
            </a:r>
          </a:p>
        </p:txBody>
      </p:sp>
      <p:pic>
        <p:nvPicPr>
          <p:cNvPr id="6" name="Content Placeholder 242">
            <a:extLst>
              <a:ext uri="{FF2B5EF4-FFF2-40B4-BE49-F238E27FC236}">
                <a16:creationId xmlns:a16="http://schemas.microsoft.com/office/drawing/2014/main" id="{1CE8ECC1-FEF1-41CC-80CA-AA71A4B2AFC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28" y="1233078"/>
            <a:ext cx="5568117" cy="35628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B5423-5018-44CC-A707-ADF03D5E8741}"/>
              </a:ext>
            </a:extLst>
          </p:cNvPr>
          <p:cNvSpPr txBox="1"/>
          <p:nvPr/>
        </p:nvSpPr>
        <p:spPr>
          <a:xfrm>
            <a:off x="8122989" y="4913745"/>
            <a:ext cx="1478604" cy="36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BOMBE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B4759E-EF0B-45E0-BDB7-32DE83DFA548}"/>
              </a:ext>
            </a:extLst>
          </p:cNvPr>
          <p:cNvSpPr txBox="1"/>
          <p:nvPr/>
        </p:nvSpPr>
        <p:spPr>
          <a:xfrm>
            <a:off x="873527" y="4960230"/>
            <a:ext cx="4812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เครื่อง </a:t>
            </a:r>
            <a:r>
              <a:rPr lang="en-US" dirty="0"/>
              <a:t>The Bombe </a:t>
            </a:r>
            <a:r>
              <a:rPr lang="th-TH" dirty="0"/>
              <a:t>ที่เขาสร้างช่วยฝ่าย สัมพันธมิตร (อังกฤษ)เขาชนะฝ่ายเยอรมันลงได้ ทำให้สงครามโลกครั้งที่ 2 จบลง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88E6A-DB42-421F-AB63-8B892EBBA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77658" y="1753091"/>
            <a:ext cx="6636683" cy="4423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20D88-1B31-4CB2-9F2A-2BE55E13D31F}"/>
              </a:ext>
            </a:extLst>
          </p:cNvPr>
          <p:cNvSpPr txBox="1"/>
          <p:nvPr/>
        </p:nvSpPr>
        <p:spPr>
          <a:xfrm>
            <a:off x="591127" y="365144"/>
            <a:ext cx="10723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แนวคิด การเข้ารหัส และ ถอดรหัสข้อมูล นั้น ปัจจุบันถูกพัฒนาและนำมาใช้อย่างแพร่หลาย และเป็นส่วนสำคัญในที่ทำให้ให้ข้อมูลสำคัญของเราถูกเก็บเป็นความลับ ตัวอย่างการนำแนวคิดนี้มาใช้ </a:t>
            </a:r>
          </a:p>
          <a:p>
            <a:r>
              <a:rPr lang="th-TH" dirty="0"/>
              <a:t>เช่น ตู้ </a:t>
            </a:r>
            <a:r>
              <a:rPr lang="en-US" dirty="0"/>
              <a:t>ATM </a:t>
            </a:r>
            <a:r>
              <a:rPr lang="th-TH" dirty="0"/>
              <a:t>เป็นต้น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13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9287D9-D695-4F98-8FCB-B43215A6FBA8}"/>
              </a:ext>
            </a:extLst>
          </p:cNvPr>
          <p:cNvSpPr txBox="1"/>
          <p:nvPr/>
        </p:nvSpPr>
        <p:spPr>
          <a:xfrm>
            <a:off x="994643" y="3740529"/>
            <a:ext cx="4590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ดร. จอห์น วี. อทานาซอ</a:t>
            </a:r>
            <a:r>
              <a:rPr lang="th-TH" b="0" i="0" dirty="0" err="1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ฟฟ์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 (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John V Atanasoff) 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และ คลิฟฟอร์ด </a:t>
            </a:r>
            <a:r>
              <a:rPr lang="th-TH" b="0" i="0" dirty="0" err="1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เบ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อรรี่ (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Clifford Berry)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 </a:t>
            </a: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ได้ออกแบบและสร้างเครื่องคอมพิวเตอร์อิเล็กทรอนิกส์เครื่องแรก เครื่องนี้มีชื่อว่า คอมพิวเตอร์อทานาซอ</a:t>
            </a:r>
            <a:r>
              <a:rPr lang="th-TH" b="0" i="0" dirty="0" err="1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ฟฟ์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-เบอร์รี่ (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Atanasoff-Berry-Computer) 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หรือ เครื่อง 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ABC </a:t>
            </a:r>
            <a:endParaRPr lang="th-TH" b="0" i="0" dirty="0">
              <a:solidFill>
                <a:srgbClr val="000000"/>
              </a:solidFill>
              <a:effectLst/>
              <a:latin typeface="Microsoft Sans Serif" panose="020B0604020202020204" pitchFamily="34" charset="0"/>
            </a:endParaRPr>
          </a:p>
          <a:p>
            <a:endParaRPr lang="th-TH" dirty="0">
              <a:solidFill>
                <a:srgbClr val="000000"/>
              </a:solidFill>
              <a:latin typeface="Microsoft Sans Serif" panose="020B0604020202020204" pitchFamily="34" charset="0"/>
            </a:endParaRPr>
          </a:p>
          <a:p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ซึ่งเครื่อง </a:t>
            </a:r>
            <a:r>
              <a:rPr lang="en-US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ABC </a:t>
            </a:r>
            <a:r>
              <a:rPr lang="th-TH" b="0" i="0" dirty="0">
                <a:solidFill>
                  <a:srgbClr val="000000"/>
                </a:solidFill>
                <a:effectLst/>
                <a:latin typeface="Microsoft Sans Serif" panose="020B0604020202020204" pitchFamily="34" charset="0"/>
              </a:rPr>
              <a:t>นี้ได้เตรียมพื้นฐานสำหรับคอมพิวเตอร์อิเล็กทรอนิกส์รุ่นหลัง ๆ</a:t>
            </a:r>
            <a:endParaRPr lang="en-US" dirty="0"/>
          </a:p>
        </p:txBody>
      </p:sp>
      <p:pic>
        <p:nvPicPr>
          <p:cNvPr id="5122" name="Picture 2" descr="GC5YFRH Iowa Star 11: Atanasoff-Berry Computer (Unknown Cache) in Iowa,  United States created by IowaStarCachers">
            <a:extLst>
              <a:ext uri="{FF2B5EF4-FFF2-40B4-BE49-F238E27FC236}">
                <a16:creationId xmlns:a16="http://schemas.microsoft.com/office/drawing/2014/main" id="{31D0C548-DE3F-4A21-8A2A-F22704C4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331" y="1017877"/>
            <a:ext cx="47625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ดร.จอร์น วี.อะทานาซอฟฟ์ - บุคคลสำคัญทางคอมพิวเตอร์">
            <a:extLst>
              <a:ext uri="{FF2B5EF4-FFF2-40B4-BE49-F238E27FC236}">
                <a16:creationId xmlns:a16="http://schemas.microsoft.com/office/drawing/2014/main" id="{EACEE7A2-0F1F-4359-9FC8-24C225E8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43" y="716017"/>
            <a:ext cx="1800032" cy="240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hanawan Suttipitak: History Computer (ประวัติคอมพิวเตอร์)">
            <a:extLst>
              <a:ext uri="{FF2B5EF4-FFF2-40B4-BE49-F238E27FC236}">
                <a16:creationId xmlns:a16="http://schemas.microsoft.com/office/drawing/2014/main" id="{73627B1A-2B19-4093-A4DA-F160A3688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643" y="716016"/>
            <a:ext cx="1716230" cy="233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503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7BA0B4-DACD-4926-851C-4CE490241A77}"/>
              </a:ext>
            </a:extLst>
          </p:cNvPr>
          <p:cNvSpPr txBox="1"/>
          <p:nvPr/>
        </p:nvSpPr>
        <p:spPr>
          <a:xfrm>
            <a:off x="923637" y="854425"/>
            <a:ext cx="205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ENIAC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51D73-8102-406C-99FC-BE63FF2F4810}"/>
              </a:ext>
            </a:extLst>
          </p:cNvPr>
          <p:cNvSpPr txBox="1"/>
          <p:nvPr/>
        </p:nvSpPr>
        <p:spPr>
          <a:xfrm>
            <a:off x="858982" y="2640324"/>
            <a:ext cx="3786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ENIAC </a:t>
            </a:r>
            <a:r>
              <a:rPr lang="th-TH" dirty="0"/>
              <a:t>หรือ </a:t>
            </a:r>
            <a:r>
              <a:rPr lang="en-US" dirty="0"/>
              <a:t>GIAN Brain </a:t>
            </a:r>
            <a:r>
              <a:rPr lang="th-TH" dirty="0"/>
              <a:t>เป็นเครื่องคอมพิวเตอร์แบบอิเล็กทรอนิกส์เครื่องแรก ที่สร้างมาสำหรับใช้งานทั่วไป สามารถโปรแกรมให้แก้ปัญหาทางการคำนวณใดๆ</a:t>
            </a:r>
            <a:r>
              <a:rPr lang="en-US" dirty="0"/>
              <a:t> </a:t>
            </a:r>
            <a:r>
              <a:rPr lang="th-TH" dirty="0"/>
              <a:t>ก็ได้</a:t>
            </a:r>
            <a:r>
              <a:rPr lang="en-US" dirty="0"/>
              <a:t> </a:t>
            </a:r>
            <a:r>
              <a:rPr lang="th-TH" dirty="0"/>
              <a:t>ผู้ออกแบบคือ </a:t>
            </a:r>
            <a:r>
              <a:rPr lang="en-US" dirty="0"/>
              <a:t>John Mauchly </a:t>
            </a:r>
            <a:r>
              <a:rPr lang="th-TH" dirty="0"/>
              <a:t>และ </a:t>
            </a:r>
            <a:r>
              <a:rPr lang="en-US" dirty="0"/>
              <a:t>J. Presper Eckert</a:t>
            </a:r>
            <a:r>
              <a:rPr lang="th-TH" dirty="0"/>
              <a:t> ซึ้งมีต้นแบบหลายอย่างมาจากเครื่อง </a:t>
            </a:r>
            <a:r>
              <a:rPr lang="en-US" dirty="0"/>
              <a:t>ABC</a:t>
            </a:r>
          </a:p>
        </p:txBody>
      </p:sp>
      <p:pic>
        <p:nvPicPr>
          <p:cNvPr id="12" name="Content Placeholder 218">
            <a:extLst>
              <a:ext uri="{FF2B5EF4-FFF2-40B4-BE49-F238E27FC236}">
                <a16:creationId xmlns:a16="http://schemas.microsoft.com/office/drawing/2014/main" id="{BCA510F0-6F11-44C9-B8F1-0D940C9E02A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490" y="1336842"/>
            <a:ext cx="5401425" cy="353029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3493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365</TotalTime>
  <Words>916</Words>
  <Application>Microsoft Office PowerPoint</Application>
  <PresentationFormat>Widescreen</PresentationFormat>
  <Paragraphs>98</Paragraphs>
  <Slides>27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Microsoft Sans Serif</vt:lpstr>
      <vt:lpstr>Office Theme</vt:lpstr>
      <vt:lpstr>INTRODUCE TO COMPUTER</vt:lpstr>
      <vt:lpstr>ความเป็นมาของ คอมพิวเตอร์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ความเป็นมาของ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 COMPUTER</dc:title>
  <dc:creator/>
  <cp:lastModifiedBy>Poome No.1</cp:lastModifiedBy>
  <cp:revision>17</cp:revision>
  <dcterms:created xsi:type="dcterms:W3CDTF">2022-05-27T07:41:00Z</dcterms:created>
  <dcterms:modified xsi:type="dcterms:W3CDTF">2022-05-29T18:27:20Z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21FFA1FB7CE446828DCE2BC9773500AA</vt:lpwstr>
  </property>
  <property fmtid="{D5CDD505-2E9C-101B-9397-08002B2CF9AE}" pid="3" name="KSOProductBuildVer">
    <vt:lpwstr>1033-11.2.0.11130</vt:lpwstr>
  </property>
</Properties>
</file>